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</p:sldIdLst>
  <p:sldSz cx="6858000" cy="9906000" type="A4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B6221D4-47D5-D7AE-4FB8-898DBFE062CE}" v="2" dt="2024-12-05T09:02:45.1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>
        <p:scale>
          <a:sx n="70" d="100"/>
          <a:sy n="70" d="100"/>
        </p:scale>
        <p:origin x="2342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Chisnall" userId="0c62178e-c924-4e54-8dd2-554bf0bbe494" providerId="ADAL" clId="{A7F8EBD6-CE2D-4D96-8CFD-65BDF7DA4CD8}"/>
    <pc:docChg chg="modSld">
      <pc:chgData name="Rebecca Chisnall" userId="0c62178e-c924-4e54-8dd2-554bf0bbe494" providerId="ADAL" clId="{A7F8EBD6-CE2D-4D96-8CFD-65BDF7DA4CD8}" dt="2024-11-26T11:59:59.916" v="31" actId="20577"/>
      <pc:docMkLst>
        <pc:docMk/>
      </pc:docMkLst>
      <pc:sldChg chg="modSp mod">
        <pc:chgData name="Rebecca Chisnall" userId="0c62178e-c924-4e54-8dd2-554bf0bbe494" providerId="ADAL" clId="{A7F8EBD6-CE2D-4D96-8CFD-65BDF7DA4CD8}" dt="2024-11-26T11:59:59.916" v="31" actId="20577"/>
        <pc:sldMkLst>
          <pc:docMk/>
          <pc:sldMk cId="2281292205" sldId="256"/>
        </pc:sldMkLst>
        <pc:spChg chg="mod">
          <ac:chgData name="Rebecca Chisnall" userId="0c62178e-c924-4e54-8dd2-554bf0bbe494" providerId="ADAL" clId="{A7F8EBD6-CE2D-4D96-8CFD-65BDF7DA4CD8}" dt="2024-11-26T11:59:21.371" v="4" actId="20577"/>
          <ac:spMkLst>
            <pc:docMk/>
            <pc:sldMk cId="2281292205" sldId="256"/>
            <ac:spMk id="7" creationId="{7CD47C59-FF5C-418E-A8A3-E218A29971E0}"/>
          </ac:spMkLst>
        </pc:spChg>
        <pc:spChg chg="mod">
          <ac:chgData name="Rebecca Chisnall" userId="0c62178e-c924-4e54-8dd2-554bf0bbe494" providerId="ADAL" clId="{A7F8EBD6-CE2D-4D96-8CFD-65BDF7DA4CD8}" dt="2024-11-26T11:59:59.916" v="31" actId="20577"/>
          <ac:spMkLst>
            <pc:docMk/>
            <pc:sldMk cId="2281292205" sldId="256"/>
            <ac:spMk id="14" creationId="{0CBC2412-6611-474F-B284-4C8C2EE74BFC}"/>
          </ac:spMkLst>
        </pc:spChg>
      </pc:sldChg>
    </pc:docChg>
  </pc:docChgLst>
  <pc:docChgLst>
    <pc:chgData name="Elizabeth Van Wyk" userId="S::evanwyk@compassps.uk::52e52536-055b-4954-9056-bbb7d5b70109" providerId="AD" clId="Web-{FB6221D4-47D5-D7AE-4FB8-898DBFE062CE}"/>
    <pc:docChg chg="modSld">
      <pc:chgData name="Elizabeth Van Wyk" userId="S::evanwyk@compassps.uk::52e52536-055b-4954-9056-bbb7d5b70109" providerId="AD" clId="Web-{FB6221D4-47D5-D7AE-4FB8-898DBFE062CE}" dt="2024-12-05T09:02:45.154" v="0" actId="20577"/>
      <pc:docMkLst>
        <pc:docMk/>
      </pc:docMkLst>
      <pc:sldChg chg="modSp">
        <pc:chgData name="Elizabeth Van Wyk" userId="S::evanwyk@compassps.uk::52e52536-055b-4954-9056-bbb7d5b70109" providerId="AD" clId="Web-{FB6221D4-47D5-D7AE-4FB8-898DBFE062CE}" dt="2024-12-05T09:02:45.154" v="0" actId="20577"/>
        <pc:sldMkLst>
          <pc:docMk/>
          <pc:sldMk cId="2281292205" sldId="256"/>
        </pc:sldMkLst>
        <pc:spChg chg="mod">
          <ac:chgData name="Elizabeth Van Wyk" userId="S::evanwyk@compassps.uk::52e52536-055b-4954-9056-bbb7d5b70109" providerId="AD" clId="Web-{FB6221D4-47D5-D7AE-4FB8-898DBFE062CE}" dt="2024-12-05T09:02:45.154" v="0" actId="20577"/>
          <ac:spMkLst>
            <pc:docMk/>
            <pc:sldMk cId="2281292205" sldId="256"/>
            <ac:spMk id="7" creationId="{7CD47C59-FF5C-418E-A8A3-E218A29971E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4982-8A01-4E20-9E72-46FF4599EA0C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1A481-533E-434F-A805-8A917DD10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00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4982-8A01-4E20-9E72-46FF4599EA0C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1A481-533E-434F-A805-8A917DD10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356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4982-8A01-4E20-9E72-46FF4599EA0C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1A481-533E-434F-A805-8A917DD10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508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4982-8A01-4E20-9E72-46FF4599EA0C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1A481-533E-434F-A805-8A917DD10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368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4982-8A01-4E20-9E72-46FF4599EA0C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1A481-533E-434F-A805-8A917DD10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212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4982-8A01-4E20-9E72-46FF4599EA0C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1A481-533E-434F-A805-8A917DD10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006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4982-8A01-4E20-9E72-46FF4599EA0C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1A481-533E-434F-A805-8A917DD10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214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4982-8A01-4E20-9E72-46FF4599EA0C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1A481-533E-434F-A805-8A917DD10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63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4982-8A01-4E20-9E72-46FF4599EA0C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1A481-533E-434F-A805-8A917DD10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560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4982-8A01-4E20-9E72-46FF4599EA0C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1A481-533E-434F-A805-8A917DD10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681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4982-8A01-4E20-9E72-46FF4599EA0C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1A481-533E-434F-A805-8A917DD10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810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4F4982-8A01-4E20-9E72-46FF4599EA0C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1A481-533E-434F-A805-8A917DD10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836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CF894A5-4D54-4370-976B-E81ECA234EC3}"/>
              </a:ext>
            </a:extLst>
          </p:cNvPr>
          <p:cNvSpPr/>
          <p:nvPr/>
        </p:nvSpPr>
        <p:spPr>
          <a:xfrm>
            <a:off x="216794" y="138873"/>
            <a:ext cx="6424411" cy="62789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entury Gothic"/>
              </a:rPr>
              <a:t>Year 5 Art: Observational Drawing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5855FE-CF0C-442B-9BE8-C37B3F63B41A}"/>
              </a:ext>
            </a:extLst>
          </p:cNvPr>
          <p:cNvSpPr txBox="1"/>
          <p:nvPr/>
        </p:nvSpPr>
        <p:spPr>
          <a:xfrm>
            <a:off x="218632" y="1927031"/>
            <a:ext cx="3102437" cy="1558632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400"/>
              </a:spcAft>
            </a:pPr>
            <a:r>
              <a:rPr lang="en-GB" sz="920" u="sng" kern="140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Knowledge</a:t>
            </a:r>
          </a:p>
          <a:p>
            <a:r>
              <a:rPr lang="en-GB" sz="900" dirty="0">
                <a:latin typeface="Century Gothic" panose="020B0502020202020204" pitchFamily="34" charset="0"/>
              </a:rPr>
              <a:t>·Build on previous learning on perspective.</a:t>
            </a:r>
          </a:p>
          <a:p>
            <a:endParaRPr lang="en-GB" sz="900" dirty="0">
              <a:latin typeface="Century Gothic" panose="020B0502020202020204" pitchFamily="34" charset="0"/>
            </a:endParaRPr>
          </a:p>
          <a:p>
            <a:r>
              <a:rPr lang="en-GB" sz="900" dirty="0">
                <a:latin typeface="Century Gothic" panose="020B0502020202020204" pitchFamily="34" charset="0"/>
              </a:rPr>
              <a:t>Become familiar with the work of Charles Keeping.</a:t>
            </a:r>
          </a:p>
          <a:p>
            <a:endParaRPr lang="en-GB" sz="900" dirty="0">
              <a:latin typeface="Century Gothic" panose="020B0502020202020204" pitchFamily="34" charset="0"/>
              <a:ea typeface="+mn-lt"/>
              <a:cs typeface="+mn-lt"/>
            </a:endParaRPr>
          </a:p>
          <a:p>
            <a:r>
              <a:rPr lang="en-GB" sz="900" dirty="0">
                <a:latin typeface="Century Gothic" panose="020B0502020202020204" pitchFamily="34" charset="0"/>
                <a:ea typeface="+mn-lt"/>
                <a:cs typeface="+mn-lt"/>
              </a:rPr>
              <a:t>Know the many different types of hatching that is used in enhancing light and shade.</a:t>
            </a:r>
          </a:p>
          <a:p>
            <a:endParaRPr lang="en-GB" sz="900" dirty="0">
              <a:latin typeface="Century Gothic" panose="020B0502020202020204" pitchFamily="34" charset="0"/>
              <a:ea typeface="+mn-lt"/>
              <a:cs typeface="+mn-lt"/>
            </a:endParaRPr>
          </a:p>
          <a:p>
            <a:r>
              <a:rPr lang="en-GB" sz="900" dirty="0">
                <a:latin typeface="Century Gothic" panose="020B0502020202020204" pitchFamily="34" charset="0"/>
                <a:ea typeface="+mn-lt"/>
                <a:cs typeface="+mn-lt"/>
              </a:rPr>
              <a:t>Use understanding of the extracts from the poem to create composition.</a:t>
            </a:r>
            <a:endParaRPr lang="en-GB" sz="920" dirty="0">
              <a:latin typeface="Century Gothic"/>
              <a:ea typeface="+mn-lt"/>
              <a:cs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D47C59-FF5C-418E-A8A3-E218A29971E0}"/>
              </a:ext>
            </a:extLst>
          </p:cNvPr>
          <p:cNvSpPr txBox="1"/>
          <p:nvPr/>
        </p:nvSpPr>
        <p:spPr>
          <a:xfrm>
            <a:off x="216794" y="840863"/>
            <a:ext cx="6424412" cy="1003352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1000" u="sng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Questions</a:t>
            </a:r>
          </a:p>
          <a:p>
            <a:pPr lvl="0" algn="ctr">
              <a:spcAft>
                <a:spcPts val="800"/>
              </a:spcAft>
            </a:pPr>
            <a:r>
              <a:rPr lang="en-GB" sz="950" dirty="0">
                <a:latin typeface="Century Gothic"/>
                <a:ea typeface="Calibri" panose="020F0502020204030204" pitchFamily="34" charset="0"/>
                <a:cs typeface="Times New Roman"/>
              </a:rPr>
              <a:t>How has Charles Keeping used line to show light and dark shades in his composition?</a:t>
            </a:r>
          </a:p>
          <a:p>
            <a:pPr lvl="0" algn="ctr">
              <a:spcAft>
                <a:spcPts val="800"/>
              </a:spcAft>
            </a:pPr>
            <a:r>
              <a:rPr lang="en-GB" sz="950">
                <a:effectLst/>
                <a:latin typeface="Century Gothic"/>
                <a:ea typeface="Calibri"/>
                <a:cs typeface="Times New Roman"/>
              </a:rPr>
              <a:t>What do you notice about the lines in his work? </a:t>
            </a:r>
            <a:r>
              <a:rPr lang="en-GB" sz="950">
                <a:latin typeface="Century Gothic"/>
                <a:ea typeface="Calibri"/>
                <a:cs typeface="Times New Roman"/>
              </a:rPr>
              <a:t>Would he gain the same effect if he used colour?</a:t>
            </a:r>
          </a:p>
          <a:p>
            <a:pPr algn="ctr">
              <a:spcAft>
                <a:spcPts val="800"/>
              </a:spcAft>
            </a:pPr>
            <a:r>
              <a:rPr lang="en-GB" sz="950" b="1" dirty="0">
                <a:solidFill>
                  <a:schemeClr val="accent5">
                    <a:lumMod val="75000"/>
                  </a:schemeClr>
                </a:solidFill>
                <a:latin typeface="Century Gothic"/>
                <a:ea typeface="Calibri" panose="020F0502020204030204" pitchFamily="34" charset="0"/>
                <a:cs typeface="Times New Roman"/>
              </a:rPr>
              <a:t>How would you develop your ideas further?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CBC2412-6611-474F-B284-4C8C2EE74BFC}"/>
              </a:ext>
            </a:extLst>
          </p:cNvPr>
          <p:cNvSpPr txBox="1"/>
          <p:nvPr/>
        </p:nvSpPr>
        <p:spPr>
          <a:xfrm>
            <a:off x="3429000" y="1888510"/>
            <a:ext cx="3212205" cy="2126736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pPr marL="0" marR="0" indent="0" algn="ctr">
              <a:spcBef>
                <a:spcPts val="0"/>
              </a:spcBef>
              <a:spcAft>
                <a:spcPts val="600"/>
              </a:spcAft>
            </a:pPr>
            <a:r>
              <a:rPr lang="en-GB" sz="920" u="sng" kern="1400" dirty="0">
                <a:solidFill>
                  <a:srgbClr val="000000"/>
                </a:solidFill>
                <a:latin typeface="Century Gothic" panose="020B0502020202020204" pitchFamily="34" charset="0"/>
              </a:rPr>
              <a:t>S</a:t>
            </a:r>
            <a:r>
              <a:rPr lang="en-GB" sz="920" u="sng" kern="140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kills</a:t>
            </a:r>
            <a:endParaRPr lang="en-GB" sz="920" u="sng" kern="14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800" kern="1400" dirty="0">
                <a:solidFill>
                  <a:srgbClr val="000000"/>
                </a:solidFill>
                <a:latin typeface="Century Gothic" panose="020B0502020202020204" pitchFamily="34" charset="0"/>
              </a:rPr>
              <a:t>Work in a sustained and independent way to create detailed drawing.</a:t>
            </a:r>
          </a:p>
          <a:p>
            <a:pPr>
              <a:spcAft>
                <a:spcPts val="600"/>
              </a:spcAft>
            </a:pPr>
            <a:r>
              <a:rPr lang="en-GB" sz="800" kern="1400" dirty="0">
                <a:solidFill>
                  <a:srgbClr val="000000"/>
                </a:solidFill>
                <a:latin typeface="Century Gothic" panose="020B0502020202020204" pitchFamily="34" charset="0"/>
              </a:rPr>
              <a:t>Use a sketchbook to collect and develop ideas.</a:t>
            </a:r>
          </a:p>
          <a:p>
            <a:pPr>
              <a:spcAft>
                <a:spcPts val="600"/>
              </a:spcAft>
            </a:pPr>
            <a:r>
              <a:rPr lang="en-GB" sz="800" kern="1400" dirty="0">
                <a:solidFill>
                  <a:srgbClr val="000000"/>
                </a:solidFill>
                <a:latin typeface="Century Gothic" panose="020B0502020202020204" pitchFamily="34" charset="0"/>
              </a:rPr>
              <a:t>Use different techniques for different purposes e.g. cross-hatching techniques to enhance light and dark.</a:t>
            </a:r>
          </a:p>
          <a:p>
            <a:pPr>
              <a:spcAft>
                <a:spcPts val="600"/>
              </a:spcAft>
            </a:pPr>
            <a:r>
              <a:rPr lang="en-GB" sz="800" kern="1400" dirty="0">
                <a:solidFill>
                  <a:srgbClr val="000000"/>
                </a:solidFill>
                <a:latin typeface="Century Gothic" panose="020B0502020202020204" pitchFamily="34" charset="0"/>
              </a:rPr>
              <a:t>Begin to use simple perspective in drawings such as vanishing point and horizon line.</a:t>
            </a:r>
          </a:p>
          <a:p>
            <a:pPr>
              <a:spcAft>
                <a:spcPts val="600"/>
              </a:spcAft>
            </a:pPr>
            <a:r>
              <a:rPr lang="en-GB" sz="800" kern="1400" dirty="0">
                <a:solidFill>
                  <a:srgbClr val="000000"/>
                </a:solidFill>
                <a:latin typeface="Century Gothic" panose="020B0502020202020204" pitchFamily="34" charset="0"/>
              </a:rPr>
              <a:t>Develop tonal drawing with use of pencil, charcoal and ink.</a:t>
            </a:r>
          </a:p>
          <a:p>
            <a:pPr>
              <a:spcAft>
                <a:spcPts val="600"/>
              </a:spcAft>
            </a:pPr>
            <a:r>
              <a:rPr lang="en-GB" sz="800" kern="1400" dirty="0">
                <a:solidFill>
                  <a:srgbClr val="000000"/>
                </a:solidFill>
                <a:latin typeface="Century Gothic" panose="020B0502020202020204" pitchFamily="34" charset="0"/>
              </a:rPr>
              <a:t>Develop an understanding of proportion within a composition.</a:t>
            </a:r>
          </a:p>
          <a:p>
            <a:pPr>
              <a:spcAft>
                <a:spcPts val="600"/>
              </a:spcAft>
            </a:pPr>
            <a:r>
              <a:rPr lang="en-GB" sz="800" kern="1400" dirty="0">
                <a:solidFill>
                  <a:srgbClr val="000000"/>
                </a:solidFill>
                <a:latin typeface="Century Gothic" panose="020B0502020202020204" pitchFamily="34" charset="0"/>
              </a:rPr>
              <a:t>Use ink blowing effectively </a:t>
            </a:r>
            <a:r>
              <a:rPr lang="en-GB" sz="800" kern="1400">
                <a:solidFill>
                  <a:srgbClr val="000000"/>
                </a:solidFill>
                <a:latin typeface="Century Gothic" panose="020B0502020202020204" pitchFamily="34" charset="0"/>
              </a:rPr>
              <a:t>to create </a:t>
            </a:r>
            <a:r>
              <a:rPr lang="en-GB" sz="800" kern="1400" dirty="0">
                <a:solidFill>
                  <a:srgbClr val="000000"/>
                </a:solidFill>
                <a:latin typeface="Century Gothic" panose="020B0502020202020204" pitchFamily="34" charset="0"/>
              </a:rPr>
              <a:t>lines.</a:t>
            </a:r>
          </a:p>
        </p:txBody>
      </p:sp>
      <p:graphicFrame>
        <p:nvGraphicFramePr>
          <p:cNvPr id="23" name="Table 23">
            <a:extLst>
              <a:ext uri="{FF2B5EF4-FFF2-40B4-BE49-F238E27FC236}">
                <a16:creationId xmlns:a16="http://schemas.microsoft.com/office/drawing/2014/main" id="{906B2F09-FDF0-44D7-ADBE-B1C8C20D86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9924348"/>
              </p:ext>
            </p:extLst>
          </p:nvPr>
        </p:nvGraphicFramePr>
        <p:xfrm>
          <a:off x="214113" y="3560466"/>
          <a:ext cx="3102437" cy="5378788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823094">
                  <a:extLst>
                    <a:ext uri="{9D8B030D-6E8A-4147-A177-3AD203B41FA5}">
                      <a16:colId xmlns:a16="http://schemas.microsoft.com/office/drawing/2014/main" val="704155551"/>
                    </a:ext>
                  </a:extLst>
                </a:gridCol>
                <a:gridCol w="2279343">
                  <a:extLst>
                    <a:ext uri="{9D8B030D-6E8A-4147-A177-3AD203B41FA5}">
                      <a16:colId xmlns:a16="http://schemas.microsoft.com/office/drawing/2014/main" val="231472620"/>
                    </a:ext>
                  </a:extLst>
                </a:gridCol>
              </a:tblGrid>
              <a:tr h="216406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Key Vocabulary</a:t>
                      </a:r>
                      <a:endParaRPr lang="en-GB" sz="800" b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Definition</a:t>
                      </a:r>
                      <a:endParaRPr lang="en-GB" sz="800" b="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3528994"/>
                  </a:ext>
                </a:extLst>
              </a:tr>
              <a:tr h="431118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Observation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0" i="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Drawing a subject by observing it in real life as opposed to using a photograph as reference.</a:t>
                      </a:r>
                      <a:endParaRPr lang="en-GB" sz="8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7129721"/>
                  </a:ext>
                </a:extLst>
              </a:tr>
              <a:tr h="454336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Composition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0" i="0" dirty="0">
                          <a:solidFill>
                            <a:srgbClr val="313131"/>
                          </a:solidFill>
                          <a:effectLst/>
                          <a:latin typeface="Century Gothic" panose="020B0502020202020204" pitchFamily="34" charset="0"/>
                        </a:rPr>
                        <a:t>A complete work of art. The way in which all its elements work together to produce an overall effect.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80145151"/>
                  </a:ext>
                </a:extLst>
              </a:tr>
              <a:tr h="454336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lightness or darkness of something – this could be a shade, or how dark or light a colour appears</a:t>
                      </a:r>
                      <a:endParaRPr lang="en-GB" sz="8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67070824"/>
                  </a:ext>
                </a:extLst>
              </a:tr>
              <a:tr h="333180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Shade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 shade is where an artist adds black to a colour to darken it down.</a:t>
                      </a:r>
                      <a:endParaRPr lang="en-GB" sz="8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7773644"/>
                  </a:ext>
                </a:extLst>
              </a:tr>
              <a:tr h="696649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Cross-hatching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An artistic technique used to create tonal or shading effects by drawing closely spaced lines. When lines are placed at an angle to one another, it is called cross-hatching</a:t>
                      </a:r>
                      <a:endParaRPr lang="en-GB" sz="8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7189442"/>
                  </a:ext>
                </a:extLst>
              </a:tr>
              <a:tr h="575493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Perspective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b="0" i="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art of representing three-dimensional objects on a two-dimensional surface so as to give the right impression of their height, width, depth, and position.</a:t>
                      </a:r>
                      <a:endParaRPr lang="en-GB" sz="8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8179226"/>
                  </a:ext>
                </a:extLst>
              </a:tr>
              <a:tr h="454336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Vanishing Point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point which is supposed to appear furthest from the viewer – where all parallel lines meets.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53896994"/>
                  </a:ext>
                </a:extLst>
              </a:tr>
              <a:tr h="454336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Proportion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Relationships between height, width and depth – describes parts of art relate to each other.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16423840"/>
                  </a:ext>
                </a:extLst>
              </a:tr>
              <a:tr h="342434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Contouring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Lines which define the edge of something.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60343113"/>
                  </a:ext>
                </a:extLst>
              </a:tr>
              <a:tr h="454336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Scumbling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painting technique that involves applying a thin layer of paint over an existing layer.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0614773"/>
                  </a:ext>
                </a:extLst>
              </a:tr>
              <a:tr h="342434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Stippling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 draw or paint using dots or flicks.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2698339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FC7266A2-6D10-1144-B7EE-F6EEFB491C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563"/>
          <a:stretch/>
        </p:blipFill>
        <p:spPr>
          <a:xfrm>
            <a:off x="3426139" y="7731934"/>
            <a:ext cx="3304396" cy="98904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12FDBBC-1737-304A-A451-B7882C08078E}"/>
              </a:ext>
            </a:extLst>
          </p:cNvPr>
          <p:cNvSpPr/>
          <p:nvPr/>
        </p:nvSpPr>
        <p:spPr>
          <a:xfrm>
            <a:off x="3422578" y="4011065"/>
            <a:ext cx="3212206" cy="372226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584E5547-CCC9-2F41-B1A0-D2553A84E811}"/>
              </a:ext>
            </a:extLst>
          </p:cNvPr>
          <p:cNvSpPr/>
          <p:nvPr/>
        </p:nvSpPr>
        <p:spPr>
          <a:xfrm>
            <a:off x="4493643" y="5374281"/>
            <a:ext cx="858767" cy="801494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chemeClr val="tx1"/>
                </a:solidFill>
                <a:latin typeface="Century Gothic" panose="020B0502020202020204" pitchFamily="34" charset="0"/>
              </a:rPr>
              <a:t>Charles Keeping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9E02FA7-89B4-4BC8-8805-5472E58C34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6771" y="4052272"/>
            <a:ext cx="1075021" cy="979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Illustrations of Charles Keeping – SLAP HAPPY LARRY">
            <a:extLst>
              <a:ext uri="{FF2B5EF4-FFF2-40B4-BE49-F238E27FC236}">
                <a16:creationId xmlns:a16="http://schemas.microsoft.com/office/drawing/2014/main" id="{2BDCD571-2522-47D2-A05D-7B69E4AD2D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829"/>
          <a:stretch/>
        </p:blipFill>
        <p:spPr bwMode="auto">
          <a:xfrm>
            <a:off x="5414050" y="5284641"/>
            <a:ext cx="1049784" cy="884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Ultimate Guide To One Point Perspective (1 Point Perspective)">
            <a:extLst>
              <a:ext uri="{FF2B5EF4-FFF2-40B4-BE49-F238E27FC236}">
                <a16:creationId xmlns:a16="http://schemas.microsoft.com/office/drawing/2014/main" id="{70CF615B-144F-4A3A-A11F-DC6CA5B93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1718" y="4142390"/>
            <a:ext cx="992045" cy="79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ross-Contour">
            <a:extLst>
              <a:ext uri="{FF2B5EF4-FFF2-40B4-BE49-F238E27FC236}">
                <a16:creationId xmlns:a16="http://schemas.microsoft.com/office/drawing/2014/main" id="{2E9225F6-D84F-42F0-85B8-9EF6CDFD1E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13"/>
          <a:stretch/>
        </p:blipFill>
        <p:spPr bwMode="auto">
          <a:xfrm>
            <a:off x="3637174" y="6404619"/>
            <a:ext cx="1121752" cy="875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75E7FD79-F5A5-4506-B2B5-86D2E46DC9B9}"/>
              </a:ext>
            </a:extLst>
          </p:cNvPr>
          <p:cNvSpPr txBox="1"/>
          <p:nvPr/>
        </p:nvSpPr>
        <p:spPr>
          <a:xfrm>
            <a:off x="3645633" y="4991624"/>
            <a:ext cx="115913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Cross-hatching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5EC49B5-4085-43BF-B8AE-A876D73E306F}"/>
              </a:ext>
            </a:extLst>
          </p:cNvPr>
          <p:cNvSpPr txBox="1"/>
          <p:nvPr/>
        </p:nvSpPr>
        <p:spPr>
          <a:xfrm>
            <a:off x="4838047" y="4918626"/>
            <a:ext cx="187964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Century Gothic" panose="020B0502020202020204" pitchFamily="34" charset="0"/>
              </a:rPr>
              <a:t>Vanishing point/Perspective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DEA82F7-6BB6-49BF-89A3-240396994B07}"/>
              </a:ext>
            </a:extLst>
          </p:cNvPr>
          <p:cNvSpPr txBox="1"/>
          <p:nvPr/>
        </p:nvSpPr>
        <p:spPr>
          <a:xfrm>
            <a:off x="3789625" y="7207328"/>
            <a:ext cx="115913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Contouring</a:t>
            </a:r>
          </a:p>
        </p:txBody>
      </p:sp>
      <p:pic>
        <p:nvPicPr>
          <p:cNvPr id="1034" name="Picture 10">
            <a:extLst>
              <a:ext uri="{FF2B5EF4-FFF2-40B4-BE49-F238E27FC236}">
                <a16:creationId xmlns:a16="http://schemas.microsoft.com/office/drawing/2014/main" id="{050ED945-396F-4445-8234-26C682E0B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766" y="5281934"/>
            <a:ext cx="851237" cy="95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ontrol grain size of stipple shading - Mathematica Stack Exchange">
            <a:extLst>
              <a:ext uri="{FF2B5EF4-FFF2-40B4-BE49-F238E27FC236}">
                <a16:creationId xmlns:a16="http://schemas.microsoft.com/office/drawing/2014/main" id="{22CF48F6-4529-48B4-8772-E16CCA07D9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93" t="9544" r="8190" b="17000"/>
          <a:stretch/>
        </p:blipFill>
        <p:spPr bwMode="auto">
          <a:xfrm>
            <a:off x="5309386" y="6226704"/>
            <a:ext cx="1121751" cy="1138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E39574EC-EE5B-4C84-91D2-A65FC742B1C4}"/>
              </a:ext>
            </a:extLst>
          </p:cNvPr>
          <p:cNvSpPr txBox="1"/>
          <p:nvPr/>
        </p:nvSpPr>
        <p:spPr>
          <a:xfrm>
            <a:off x="5323049" y="7219917"/>
            <a:ext cx="115913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Century Gothic" panose="020B0502020202020204" pitchFamily="34" charset="0"/>
              </a:rPr>
              <a:t>Stippling</a:t>
            </a:r>
          </a:p>
        </p:txBody>
      </p:sp>
    </p:spTree>
    <p:extLst>
      <p:ext uri="{BB962C8B-B14F-4D97-AF65-F5344CB8AC3E}">
        <p14:creationId xmlns:p14="http://schemas.microsoft.com/office/powerpoint/2010/main" val="22812922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8088e9e2-a3a1-41fa-96cf-9d59ef33e2f0">
      <UserInfo>
        <DisplayName>Stephanie Baker</DisplayName>
        <AccountId>170</AccountId>
        <AccountType/>
      </UserInfo>
    </SharedWithUsers>
    <lcf76f155ced4ddcb4097134ff3c332f xmlns="d66499e0-4c91-4578-8354-3b1969263487">
      <Terms xmlns="http://schemas.microsoft.com/office/infopath/2007/PartnerControls"/>
    </lcf76f155ced4ddcb4097134ff3c332f>
    <TaxCatchAll xmlns="8088e9e2-a3a1-41fa-96cf-9d59ef33e2f0" xsi:nil="true"/>
    <ie2374e776344f8caa726bd1f6c80d94 xmlns="8088e9e2-a3a1-41fa-96cf-9d59ef33e2f0">
      <Terms xmlns="http://schemas.microsoft.com/office/infopath/2007/PartnerControls"/>
    </ie2374e776344f8caa726bd1f6c80d94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8E762C2E98F246AB6255D2C3811533" ma:contentTypeVersion="21" ma:contentTypeDescription="Create a new document." ma:contentTypeScope="" ma:versionID="65b128cc407e8c6a7932883b4e02187b">
  <xsd:schema xmlns:xsd="http://www.w3.org/2001/XMLSchema" xmlns:xs="http://www.w3.org/2001/XMLSchema" xmlns:p="http://schemas.microsoft.com/office/2006/metadata/properties" xmlns:ns2="8088e9e2-a3a1-41fa-96cf-9d59ef33e2f0" xmlns:ns3="d66499e0-4c91-4578-8354-3b1969263487" targetNamespace="http://schemas.microsoft.com/office/2006/metadata/properties" ma:root="true" ma:fieldsID="74f20ea053c15125925f780d3437e9dd" ns2:_="" ns3:_="">
    <xsd:import namespace="8088e9e2-a3a1-41fa-96cf-9d59ef33e2f0"/>
    <xsd:import namespace="d66499e0-4c91-4578-8354-3b1969263487"/>
    <xsd:element name="properties">
      <xsd:complexType>
        <xsd:sequence>
          <xsd:element name="documentManagement">
            <xsd:complexType>
              <xsd:all>
                <xsd:element ref="ns2:ie2374e776344f8caa726bd1f6c80d94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LengthInSeconds" minOccurs="0"/>
                <xsd:element ref="ns3:MediaServiceAutoKeyPoints" minOccurs="0"/>
                <xsd:element ref="ns3:MediaServiceKeyPoints" minOccurs="0"/>
                <xsd:element ref="ns2:SharedWithUsers" minOccurs="0"/>
                <xsd:element ref="ns2:SharedWithDetails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lcf76f155ced4ddcb4097134ff3c332f" minOccurs="0"/>
                <xsd:element ref="ns3:MediaServiceLocation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88e9e2-a3a1-41fa-96cf-9d59ef33e2f0" elementFormDefault="qualified">
    <xsd:import namespace="http://schemas.microsoft.com/office/2006/documentManagement/types"/>
    <xsd:import namespace="http://schemas.microsoft.com/office/infopath/2007/PartnerControls"/>
    <xsd:element name="ie2374e776344f8caa726bd1f6c80d94" ma:index="9" nillable="true" ma:taxonomy="true" ma:internalName="ie2374e776344f8caa726bd1f6c80d94" ma:taxonomyFieldName="Staff_x0020_Category" ma:displayName="Staff Category" ma:fieldId="{2e2374e7-7634-4f8c-aa72-6bd1f6c80d94}" ma:sspId="c1d59907-9e8f-47b5-bf29-89a5786a22de" ma:termSetId="70422415-cf2b-48ad-8759-425cf034553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48adfffe-ed18-431f-840e-6ce46305458a}" ma:internalName="TaxCatchAll" ma:showField="CatchAllData" ma:web="8088e9e2-a3a1-41fa-96cf-9d59ef33e2f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6499e0-4c91-4578-8354-3b19692634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c1d59907-9e8f-47b5-bf29-89a5786a22d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5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DFB87E4-F848-4B68-B190-3E63031F1469}">
  <ds:schemaRefs>
    <ds:schemaRef ds:uri="http://purl.org/dc/terms/"/>
    <ds:schemaRef ds:uri="http://www.w3.org/XML/1998/namespace"/>
    <ds:schemaRef ds:uri="07335fdf-bbe0-4734-bd38-c069e24aa51c"/>
    <ds:schemaRef ds:uri="http://schemas.microsoft.com/office/infopath/2007/PartnerControls"/>
    <ds:schemaRef ds:uri="http://schemas.microsoft.com/office/2006/documentManagement/types"/>
    <ds:schemaRef ds:uri="http://purl.org/dc/dcmitype/"/>
    <ds:schemaRef ds:uri="c0d8ff7c-557b-4c45-87cd-805a5611e674"/>
    <ds:schemaRef ds:uri="http://purl.org/dc/elements/1.1/"/>
    <ds:schemaRef ds:uri="http://schemas.openxmlformats.org/package/2006/metadata/core-properties"/>
    <ds:schemaRef ds:uri="6d0cda5f-aaa4-4d98-89b1-d49b18002b12"/>
    <ds:schemaRef ds:uri="http://schemas.microsoft.com/office/2006/metadata/properties"/>
    <ds:schemaRef ds:uri="67062a8c-4d53-4007-b09b-66e1ae7b3463"/>
  </ds:schemaRefs>
</ds:datastoreItem>
</file>

<file path=customXml/itemProps2.xml><?xml version="1.0" encoding="utf-8"?>
<ds:datastoreItem xmlns:ds="http://schemas.openxmlformats.org/officeDocument/2006/customXml" ds:itemID="{C4FE8BE1-1996-4AD8-9B3D-A4438A788BF4}"/>
</file>

<file path=customXml/itemProps3.xml><?xml version="1.0" encoding="utf-8"?>
<ds:datastoreItem xmlns:ds="http://schemas.openxmlformats.org/officeDocument/2006/customXml" ds:itemID="{8904B595-0CD9-4855-B254-E5E382F5D48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2000</TotalTime>
  <Words>411</Words>
  <Application>Microsoft Office PowerPoint</Application>
  <PresentationFormat>A4 Paper (210x297 mm)</PresentationFormat>
  <Paragraphs>50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Stirling</dc:creator>
  <cp:lastModifiedBy>Rebecca Chisnall</cp:lastModifiedBy>
  <cp:revision>67</cp:revision>
  <cp:lastPrinted>2022-01-05T17:00:05Z</cp:lastPrinted>
  <dcterms:created xsi:type="dcterms:W3CDTF">2021-07-13T07:10:54Z</dcterms:created>
  <dcterms:modified xsi:type="dcterms:W3CDTF">2024-12-05T09:02:45Z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0x010100FA8E762C2E98F246AB6255D2C3811533</vt:lpwstr>
  </property>
  <property fmtid="{D5CDD505-2E9C-101B-9397-08002B2CF9AE}" pid="3" name="ExamBoard">
    <vt:lpwstr/>
  </property>
  <property fmtid="{D5CDD505-2E9C-101B-9397-08002B2CF9AE}" pid="4" name="Topic">
    <vt:lpwstr/>
  </property>
  <property fmtid="{D5CDD505-2E9C-101B-9397-08002B2CF9AE}" pid="5" name="Term">
    <vt:lpwstr/>
  </property>
  <property fmtid="{D5CDD505-2E9C-101B-9397-08002B2CF9AE}" pid="6" name="SharedWithUsers">
    <vt:lpwstr>40;#Rachel Tyler</vt:lpwstr>
  </property>
  <property fmtid="{D5CDD505-2E9C-101B-9397-08002B2CF9AE}" pid="7" name="xd_ProgID">
    <vt:lpwstr/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Week">
    <vt:lpwstr/>
  </property>
  <property fmtid="{D5CDD505-2E9C-101B-9397-08002B2CF9AE}" pid="11" name="_ExtendedDescription">
    <vt:lpwstr/>
  </property>
  <property fmtid="{D5CDD505-2E9C-101B-9397-08002B2CF9AE}" pid="12" name="xd_Signature">
    <vt:bool>false</vt:bool>
  </property>
  <property fmtid="{D5CDD505-2E9C-101B-9397-08002B2CF9AE}" pid="13" name="Order">
    <vt:r8>2120500</vt:r8>
  </property>
  <property fmtid="{D5CDD505-2E9C-101B-9397-08002B2CF9AE}" pid="14" name="TriggerFlowInfo">
    <vt:lpwstr/>
  </property>
  <property fmtid="{D5CDD505-2E9C-101B-9397-08002B2CF9AE}" pid="15" name="CurriculumSubject">
    <vt:lpwstr>Curriculum</vt:lpwstr>
  </property>
  <property fmtid="{D5CDD505-2E9C-101B-9397-08002B2CF9AE}" pid="16" name="MediaServiceImageTags">
    <vt:lpwstr/>
  </property>
  <property fmtid="{D5CDD505-2E9C-101B-9397-08002B2CF9AE}" pid="17" name="Staff_x0020_Category">
    <vt:lpwstr/>
  </property>
  <property fmtid="{D5CDD505-2E9C-101B-9397-08002B2CF9AE}" pid="18" name="Staff Category">
    <vt:lpwstr/>
  </property>
</Properties>
</file>