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41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F3D87B6-9A01-4407-8436-F352D2638B5E}" v="1" dt="2026-02-04T15:06:31.5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Van Wyk" userId="52e52536-055b-4954-9056-bbb7d5b70109" providerId="ADAL" clId="{969B40B7-5575-4748-8D83-D5F06276536D}"/>
    <pc:docChg chg="addSld delSld modSld">
      <pc:chgData name="Elizabeth Van Wyk" userId="52e52536-055b-4954-9056-bbb7d5b70109" providerId="ADAL" clId="{969B40B7-5575-4748-8D83-D5F06276536D}" dt="2026-02-04T15:06:33.758" v="2" actId="47"/>
      <pc:docMkLst>
        <pc:docMk/>
      </pc:docMkLst>
      <pc:sldChg chg="new del">
        <pc:chgData name="Elizabeth Van Wyk" userId="52e52536-055b-4954-9056-bbb7d5b70109" providerId="ADAL" clId="{969B40B7-5575-4748-8D83-D5F06276536D}" dt="2026-02-04T15:06:33.758" v="2" actId="47"/>
        <pc:sldMkLst>
          <pc:docMk/>
          <pc:sldMk cId="899828457" sldId="256"/>
        </pc:sldMkLst>
      </pc:sldChg>
      <pc:sldChg chg="add">
        <pc:chgData name="Elizabeth Van Wyk" userId="52e52536-055b-4954-9056-bbb7d5b70109" providerId="ADAL" clId="{969B40B7-5575-4748-8D83-D5F06276536D}" dt="2026-02-04T15:06:31.569" v="1"/>
        <pc:sldMkLst>
          <pc:docMk/>
          <pc:sldMk cId="4120105408" sldId="41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F9D4C-5AF7-07B8-FD21-B1B059BDD4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82E8BC-741B-1294-282A-3A5A1C8F86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9EB817-9D0A-BBD1-CFFF-71EADF382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D23E-459A-45E6-9353-EA0E39FC5C84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2A7EA2-CABF-801B-BC44-23FDBDCBC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629B0-94E9-9218-8091-71A618E78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11077-CFAA-491A-96ED-3FB47DFE9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242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27124-44A3-BD34-99A2-3D8CB8DE8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283543-9137-22B3-E8A8-C70871A1ED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9EDCFF-CBD8-F0B3-2DD6-E75A3CA97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D23E-459A-45E6-9353-EA0E39FC5C84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E9ABFA-E78F-ABD3-C1CC-961D747E6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4335EA-7C58-A275-AB85-14A17B40A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11077-CFAA-491A-96ED-3FB47DFE9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689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CBEC2-3297-D9DB-90CA-3DDF40244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677F2E-D780-EDB7-63F4-42CD9E145F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DF98C2-8C65-A9D1-AB8F-779740572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D23E-459A-45E6-9353-EA0E39FC5C84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2F7928-0C34-81AA-A886-9C0D19445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2F90CA-26B0-1568-0F72-DC7DD2047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11077-CFAA-491A-96ED-3FB47DFE9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589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106B8-D127-A444-4CA0-2E6356D34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16F44C-C402-5152-5FCE-D7B35D31D0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88D76-500A-15B8-16D2-0B07B40CB0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ED4C7F-50D0-544A-9073-5DE2F0C4A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D23E-459A-45E6-9353-EA0E39FC5C84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341854-3C12-EBF3-14CB-D279BF075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E581E1-CB1E-2F38-9F0B-09560363D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11077-CFAA-491A-96ED-3FB47DFE9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173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1F482-B577-F517-E8D7-63CFEF5F6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E1BF8A-5E15-13EA-567C-229605292D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4FEFD0-B6AE-BC42-2735-1CC3FDA1B5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808C69-DA00-896C-8160-88EA7BA33D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5A08C7-79E0-FEF2-BA53-96FEE20FC5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F148AA-72A1-91E3-32AA-41C737D97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D23E-459A-45E6-9353-EA0E39FC5C84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9144E7-582F-4FE1-F15C-53ADAC9FF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937B1E-7650-FEFB-218B-FA847E74D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11077-CFAA-491A-96ED-3FB47DFE9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399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4C318-BA9E-9F92-7CBE-22407306F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0104D9-6C06-11AF-12A1-965FD17AE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D23E-459A-45E6-9353-EA0E39FC5C84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4E0DE9-05C7-7B90-403C-E18D741C8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D06F6D-9203-4FF8-1A76-9B5DC73DC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11077-CFAA-491A-96ED-3FB47DFE9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257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30EAEB-E85C-44B7-F475-6471A44BB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D23E-459A-45E6-9353-EA0E39FC5C84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F4961C-BDCB-008B-764C-69B0A0D47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A865E2-69F3-F3B8-0689-1DE760424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11077-CFAA-491A-96ED-3FB47DFE9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739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21D1F7-41B8-4FF1-DA35-DB8A36552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55130-4573-7762-176A-8B19C422DB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18C707-A8E2-B476-7FA0-5D5B0D8FBD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648208-E5CA-7CA2-3F52-4508B62D3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D23E-459A-45E6-9353-EA0E39FC5C84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53470E-14F6-E1C0-2B02-726654DAA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741081-08F4-CE55-C209-6E20798EE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11077-CFAA-491A-96ED-3FB47DFE9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630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6D0BA-2E32-8C7B-9032-B0E184CD3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FBB0AA-C17F-694C-76D9-1847364985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4783A5-3B0B-60AA-BC31-CE0B0D8781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95AD20-7B68-9B6A-4C35-A0695C8CE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D23E-459A-45E6-9353-EA0E39FC5C84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76DE04-D7AC-144D-C365-2C590AE0C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5762CA-BAF7-863B-2002-289573417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11077-CFAA-491A-96ED-3FB47DFE9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14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C004E-54A5-9B43-A919-A8426CC84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848274-139B-CCB7-1BF3-46B0D866B2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43421E-FC7E-8BCD-D386-B1B7543DA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D23E-459A-45E6-9353-EA0E39FC5C84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35CCCB-FF1C-68AE-1D86-D64BFB440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418D43-CDE4-EFDA-59BB-1ED05766F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11077-CFAA-491A-96ED-3FB47DFE9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098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97F655-10D0-5E99-826F-383B7629B2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78406D-371A-537F-5F99-698FE8E3A3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0F7207-5D7A-239C-B019-89753A21D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D23E-459A-45E6-9353-EA0E39FC5C84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9FA49D-C7FA-D5C8-EB5A-8D27F8863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299645-2579-75BA-AE17-A024104D4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11077-CFAA-491A-96ED-3FB47DFE9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045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7397FD-068D-E884-ADA9-67CC2587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7D09BB-F4B9-C209-9D50-EA8312BF4C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4FC1DC-C28D-106B-B357-016F82B0FC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1CD23E-459A-45E6-9353-EA0E39FC5C84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D8075-0FB7-0210-77D9-6C183088D4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903BC9-FE8C-3164-6C93-B859DFB613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F11077-CFAA-491A-96ED-3FB47DFE9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815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69920A7-7764-D143-CF14-84C7E926C505}"/>
              </a:ext>
            </a:extLst>
          </p:cNvPr>
          <p:cNvGraphicFramePr>
            <a:graphicFrameLocks noGrp="1"/>
          </p:cNvGraphicFramePr>
          <p:nvPr/>
        </p:nvGraphicFramePr>
        <p:xfrm>
          <a:off x="275936" y="189729"/>
          <a:ext cx="11652828" cy="6217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93064">
                  <a:extLst>
                    <a:ext uri="{9D8B030D-6E8A-4147-A177-3AD203B41FA5}">
                      <a16:colId xmlns:a16="http://schemas.microsoft.com/office/drawing/2014/main" val="2985406181"/>
                    </a:ext>
                  </a:extLst>
                </a:gridCol>
                <a:gridCol w="3046557">
                  <a:extLst>
                    <a:ext uri="{9D8B030D-6E8A-4147-A177-3AD203B41FA5}">
                      <a16:colId xmlns:a16="http://schemas.microsoft.com/office/drawing/2014/main" val="1154012984"/>
                    </a:ext>
                  </a:extLst>
                </a:gridCol>
                <a:gridCol w="2913207">
                  <a:extLst>
                    <a:ext uri="{9D8B030D-6E8A-4147-A177-3AD203B41FA5}">
                      <a16:colId xmlns:a16="http://schemas.microsoft.com/office/drawing/2014/main" val="41109554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800" u="sng">
                          <a:latin typeface="Abadi" panose="020B0604020104020204" pitchFamily="34" charset="0"/>
                        </a:rPr>
                        <a:t>Year 5 Design and Technology</a:t>
                      </a:r>
                    </a:p>
                    <a:p>
                      <a:endParaRPr lang="en-GB" sz="1800">
                        <a:latin typeface="Abadi" panose="020B0604020104020204" pitchFamily="34" charset="0"/>
                      </a:endParaRPr>
                    </a:p>
                    <a:p>
                      <a:r>
                        <a:rPr lang="en-US" sz="1800" b="1" u="sng">
                          <a:latin typeface="Abadi" panose="020B0604020104020204" pitchFamily="34" charset="0"/>
                        </a:rPr>
                        <a:t>Outcome: </a:t>
                      </a:r>
                      <a:r>
                        <a:rPr lang="en-US" sz="1800">
                          <a:latin typeface="Abadi" panose="020B0604020104020204" pitchFamily="34" charset="0"/>
                        </a:rPr>
                        <a:t>To make a moveable vehicle that is controlled by or contains a functional electrical system</a:t>
                      </a:r>
                    </a:p>
                    <a:p>
                      <a:endParaRPr lang="en-US" sz="1800">
                        <a:latin typeface="Abadi" panose="020B0604020104020204" pitchFamily="34" charset="0"/>
                      </a:endParaRPr>
                    </a:p>
                    <a:p>
                      <a:endParaRPr lang="en-US" sz="1800">
                        <a:latin typeface="Abadi" panose="020B0604020104020204" pitchFamily="34" charset="0"/>
                      </a:endParaRPr>
                    </a:p>
                    <a:p>
                      <a:endParaRPr lang="en-US" sz="1800">
                        <a:latin typeface="Abadi" panose="020B0604020104020204" pitchFamily="34" charset="0"/>
                      </a:endParaRPr>
                    </a:p>
                    <a:p>
                      <a:endParaRPr lang="en-US" sz="1800">
                        <a:latin typeface="Abadi" panose="020B0604020104020204" pitchFamily="34" charset="0"/>
                      </a:endParaRPr>
                    </a:p>
                    <a:p>
                      <a:endParaRPr lang="en-US" sz="1800">
                        <a:latin typeface="Abadi" panose="020B0604020104020204" pitchFamily="34" charset="0"/>
                      </a:endParaRPr>
                    </a:p>
                    <a:p>
                      <a:endParaRPr lang="en-US" sz="1800">
                        <a:latin typeface="Abadi" panose="020B06040201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u="sng">
                          <a:effectLst/>
                          <a:latin typeface="Abadi" panose="020B0604020104020204" pitchFamily="34" charset="0"/>
                        </a:rPr>
                        <a:t>Vocabulary</a:t>
                      </a:r>
                    </a:p>
                    <a:p>
                      <a:r>
                        <a:rPr lang="en-GB" sz="1800">
                          <a:effectLst/>
                          <a:latin typeface="Abadi" panose="020B0604020104020204" pitchFamily="34" charset="0"/>
                        </a:rPr>
                        <a:t>component</a:t>
                      </a:r>
                    </a:p>
                    <a:p>
                      <a:r>
                        <a:rPr lang="en-GB" sz="1800">
                          <a:effectLst/>
                          <a:latin typeface="Abadi" panose="020B0604020104020204" pitchFamily="34" charset="0"/>
                        </a:rPr>
                        <a:t>circuit</a:t>
                      </a:r>
                    </a:p>
                    <a:p>
                      <a:r>
                        <a:rPr lang="en-GB" sz="1800">
                          <a:effectLst/>
                          <a:latin typeface="Abadi" panose="020B0604020104020204" pitchFamily="34" charset="0"/>
                        </a:rPr>
                        <a:t>exploded diagram</a:t>
                      </a:r>
                    </a:p>
                    <a:p>
                      <a:r>
                        <a:rPr lang="en-GB" sz="1800">
                          <a:effectLst/>
                          <a:latin typeface="Abadi" panose="020B0604020104020204" pitchFamily="34" charset="0"/>
                        </a:rPr>
                        <a:t>operate</a:t>
                      </a:r>
                    </a:p>
                    <a:p>
                      <a:r>
                        <a:rPr lang="en-GB" sz="1800">
                          <a:effectLst/>
                          <a:latin typeface="Abadi" panose="020B0604020104020204" pitchFamily="34" charset="0"/>
                        </a:rPr>
                        <a:t>function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u="sng">
                          <a:latin typeface="Abadi" panose="020B0604020104020204" pitchFamily="34" charset="0"/>
                        </a:rPr>
                        <a:t>Key Questions</a:t>
                      </a:r>
                    </a:p>
                    <a:p>
                      <a:r>
                        <a:rPr lang="en-GB" sz="1800">
                          <a:effectLst/>
                          <a:latin typeface="Abadi" panose="020B0604020104020204" pitchFamily="34" charset="0"/>
                        </a:rPr>
                        <a:t>What makes a complete circuit?</a:t>
                      </a:r>
                    </a:p>
                    <a:p>
                      <a:endParaRPr lang="en-GB" sz="1800">
                        <a:effectLst/>
                        <a:latin typeface="Abadi" panose="020B0604020104020204" pitchFamily="34" charset="0"/>
                      </a:endParaRPr>
                    </a:p>
                    <a:p>
                      <a:r>
                        <a:rPr lang="en-GB" sz="1800">
                          <a:effectLst/>
                          <a:latin typeface="Abadi" panose="020B0604020104020204" pitchFamily="34" charset="0"/>
                        </a:rPr>
                        <a:t>What components could be added?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65940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u="sng">
                          <a:latin typeface="Abadi" panose="020B0604020104020204" pitchFamily="34" charset="0"/>
                        </a:rPr>
                        <a:t>Knowledge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>
                          <a:effectLst/>
                          <a:latin typeface="Abadi" panose="020B0604020104020204" pitchFamily="34" charset="0"/>
                        </a:rPr>
                        <a:t>Understand how key events and individuals have helped shape design.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>
                          <a:effectLst/>
                          <a:latin typeface="Abadi" panose="020B0604020104020204" pitchFamily="34" charset="0"/>
                        </a:rPr>
                        <a:t>Draw on previous DT skills to inform their designs and incorporate an electrical circuit.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>
                          <a:effectLst/>
                          <a:latin typeface="Abadi" panose="020B0604020104020204" pitchFamily="34" charset="0"/>
                        </a:rPr>
                        <a:t>Record thinking using detailed plans, diagrams, annotated sketches, cross sectionals, exploded diagrams, prototypes.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>
                          <a:effectLst/>
                          <a:latin typeface="Abadi" panose="020B0604020104020204" pitchFamily="34" charset="0"/>
                        </a:rPr>
                        <a:t>Trial solutions, selecting from materials and components according to their functional properties and aesthetic qualities.</a:t>
                      </a:r>
                    </a:p>
                    <a:p>
                      <a:r>
                        <a:rPr lang="en-GB" sz="1800">
                          <a:effectLst/>
                          <a:latin typeface="Abadi" panose="020B0604020104020204" pitchFamily="34" charset="0"/>
                        </a:rPr>
                        <a:t>  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800" u="sng">
                          <a:latin typeface="Abadi" panose="020B0604020104020204" pitchFamily="34" charset="0"/>
                        </a:rPr>
                        <a:t>Skills</a:t>
                      </a:r>
                    </a:p>
                    <a:p>
                      <a:r>
                        <a:rPr lang="en-GB" sz="1800">
                          <a:effectLst/>
                          <a:latin typeface="Abadi" panose="020B0604020104020204" pitchFamily="34" charset="0"/>
                        </a:rPr>
                        <a:t>Use plans and prototypes to inform the creation of products. </a:t>
                      </a:r>
                    </a:p>
                    <a:p>
                      <a:r>
                        <a:rPr lang="en-GB" sz="1800">
                          <a:effectLst/>
                          <a:latin typeface="Abadi" panose="020B0604020104020204" pitchFamily="34" charset="0"/>
                        </a:rPr>
                        <a:t>Develop technical and practical expertise, through selecting from a wider range of tools and equipment to perform practical tasks and techniques for:</a:t>
                      </a:r>
                    </a:p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800">
                          <a:effectLst/>
                          <a:latin typeface="Abadi" panose="020B0604020104020204" pitchFamily="34" charset="0"/>
                        </a:rPr>
                        <a:t>cutting, shaping and finishing</a:t>
                      </a:r>
                    </a:p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800">
                          <a:effectLst/>
                          <a:latin typeface="Abadi" panose="020B0604020104020204" pitchFamily="34" charset="0"/>
                        </a:rPr>
                        <a:t>joining </a:t>
                      </a:r>
                    </a:p>
                    <a:p>
                      <a:pPr marL="342900" lvl="0" indent="-342900">
                        <a:buFont typeface="Symbol" panose="05050102010706020507" pitchFamily="18" charset="2"/>
                        <a:buChar char=""/>
                      </a:pPr>
                      <a:r>
                        <a:rPr lang="en-GB" sz="1800">
                          <a:effectLst/>
                          <a:latin typeface="Abadi" panose="020B0604020104020204" pitchFamily="34" charset="0"/>
                        </a:rPr>
                        <a:t>strengthening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9973361"/>
                  </a:ext>
                </a:extLst>
              </a:tr>
            </a:tbl>
          </a:graphicData>
        </a:graphic>
      </p:graphicFrame>
      <p:pic>
        <p:nvPicPr>
          <p:cNvPr id="3" name="Picture 2" descr="Image result for andreas flockern ">
            <a:extLst>
              <a:ext uri="{FF2B5EF4-FFF2-40B4-BE49-F238E27FC236}">
                <a16:creationId xmlns:a16="http://schemas.microsoft.com/office/drawing/2014/main" id="{C72B59DF-00A9-1005-4C79-D1A58DE4FD8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1908"/>
          <a:stretch/>
        </p:blipFill>
        <p:spPr>
          <a:xfrm>
            <a:off x="391842" y="1877106"/>
            <a:ext cx="1235850" cy="1033460"/>
          </a:xfrm>
          <a:prstGeom prst="rect">
            <a:avLst/>
          </a:prstGeom>
        </p:spPr>
      </p:pic>
      <p:pic>
        <p:nvPicPr>
          <p:cNvPr id="4" name="Picture 3" descr="Image result for tesla">
            <a:extLst>
              <a:ext uri="{FF2B5EF4-FFF2-40B4-BE49-F238E27FC236}">
                <a16:creationId xmlns:a16="http://schemas.microsoft.com/office/drawing/2014/main" id="{B24E8F34-CF38-9EB5-797C-6EAD3A0D25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864" y="1842973"/>
            <a:ext cx="1605755" cy="1033461"/>
          </a:xfrm>
          <a:prstGeom prst="rect">
            <a:avLst/>
          </a:prstGeom>
        </p:spPr>
      </p:pic>
      <p:pic>
        <p:nvPicPr>
          <p:cNvPr id="5" name="Content Placeholder 3" descr="A person with a mustache&#10;&#10;Description automatically generated">
            <a:extLst>
              <a:ext uri="{FF2B5EF4-FFF2-40B4-BE49-F238E27FC236}">
                <a16:creationId xmlns:a16="http://schemas.microsoft.com/office/drawing/2014/main" id="{EF15EA1C-32EB-18E0-1968-4AD85A7AA2C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650" r="1" b="1"/>
          <a:stretch/>
        </p:blipFill>
        <p:spPr>
          <a:xfrm>
            <a:off x="3609791" y="1763361"/>
            <a:ext cx="994533" cy="1113073"/>
          </a:xfrm>
          <a:prstGeom prst="rect">
            <a:avLst/>
          </a:prstGeom>
        </p:spPr>
      </p:pic>
      <p:pic>
        <p:nvPicPr>
          <p:cNvPr id="6" name="Picture 5" descr="Image result for circuit diagram with a motor ks2">
            <a:extLst>
              <a:ext uri="{FF2B5EF4-FFF2-40B4-BE49-F238E27FC236}">
                <a16:creationId xmlns:a16="http://schemas.microsoft.com/office/drawing/2014/main" id="{E12676F6-EDF5-46D4-43FA-4063E4DD8A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1905" y="1763361"/>
            <a:ext cx="1892547" cy="109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1054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8E762C2E98F246AB6255D2C3811533" ma:contentTypeVersion="21" ma:contentTypeDescription="Create a new document." ma:contentTypeScope="" ma:versionID="65b128cc407e8c6a7932883b4e02187b">
  <xsd:schema xmlns:xsd="http://www.w3.org/2001/XMLSchema" xmlns:xs="http://www.w3.org/2001/XMLSchema" xmlns:p="http://schemas.microsoft.com/office/2006/metadata/properties" xmlns:ns2="8088e9e2-a3a1-41fa-96cf-9d59ef33e2f0" xmlns:ns3="d66499e0-4c91-4578-8354-3b1969263487" targetNamespace="http://schemas.microsoft.com/office/2006/metadata/properties" ma:root="true" ma:fieldsID="74f20ea053c15125925f780d3437e9dd" ns2:_="" ns3:_="">
    <xsd:import namespace="8088e9e2-a3a1-41fa-96cf-9d59ef33e2f0"/>
    <xsd:import namespace="d66499e0-4c91-4578-8354-3b1969263487"/>
    <xsd:element name="properties">
      <xsd:complexType>
        <xsd:sequence>
          <xsd:element name="documentManagement">
            <xsd:complexType>
              <xsd:all>
                <xsd:element ref="ns2:ie2374e776344f8caa726bd1f6c80d94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LengthInSeconds" minOccurs="0"/>
                <xsd:element ref="ns3:MediaServiceAutoKeyPoints" minOccurs="0"/>
                <xsd:element ref="ns3:MediaServiceKeyPoints" minOccurs="0"/>
                <xsd:element ref="ns2:SharedWithUsers" minOccurs="0"/>
                <xsd:element ref="ns2:SharedWithDetails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lcf76f155ced4ddcb4097134ff3c332f" minOccurs="0"/>
                <xsd:element ref="ns3:MediaServiceLocation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88e9e2-a3a1-41fa-96cf-9d59ef33e2f0" elementFormDefault="qualified">
    <xsd:import namespace="http://schemas.microsoft.com/office/2006/documentManagement/types"/>
    <xsd:import namespace="http://schemas.microsoft.com/office/infopath/2007/PartnerControls"/>
    <xsd:element name="ie2374e776344f8caa726bd1f6c80d94" ma:index="9" nillable="true" ma:taxonomy="true" ma:internalName="ie2374e776344f8caa726bd1f6c80d94" ma:taxonomyFieldName="Staff_x0020_Category" ma:displayName="Staff Category" ma:fieldId="{2e2374e7-7634-4f8c-aa72-6bd1f6c80d94}" ma:sspId="c1d59907-9e8f-47b5-bf29-89a5786a22de" ma:termSetId="70422415-cf2b-48ad-8759-425cf034553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48adfffe-ed18-431f-840e-6ce46305458a}" ma:internalName="TaxCatchAll" ma:showField="CatchAllData" ma:web="8088e9e2-a3a1-41fa-96cf-9d59ef33e2f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6499e0-4c91-4578-8354-3b19692634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c1d59907-9e8f-47b5-bf29-89a5786a22d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5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66499e0-4c91-4578-8354-3b1969263487">
      <Terms xmlns="http://schemas.microsoft.com/office/infopath/2007/PartnerControls"/>
    </lcf76f155ced4ddcb4097134ff3c332f>
    <TaxCatchAll xmlns="8088e9e2-a3a1-41fa-96cf-9d59ef33e2f0" xsi:nil="true"/>
    <ie2374e776344f8caa726bd1f6c80d94 xmlns="8088e9e2-a3a1-41fa-96cf-9d59ef33e2f0">
      <Terms xmlns="http://schemas.microsoft.com/office/infopath/2007/PartnerControls"/>
    </ie2374e776344f8caa726bd1f6c80d94>
  </documentManagement>
</p:properties>
</file>

<file path=customXml/itemProps1.xml><?xml version="1.0" encoding="utf-8"?>
<ds:datastoreItem xmlns:ds="http://schemas.openxmlformats.org/officeDocument/2006/customXml" ds:itemID="{75563C98-7129-48B9-B0E4-3A7A1D25C36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9CD679-8036-4E79-BBD6-309B9D5F6A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088e9e2-a3a1-41fa-96cf-9d59ef33e2f0"/>
    <ds:schemaRef ds:uri="d66499e0-4c91-4578-8354-3b19692634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3430114-3A46-4F3A-8D4B-1117E3E10576}">
  <ds:schemaRefs>
    <ds:schemaRef ds:uri="http://schemas.microsoft.com/office/2006/metadata/properties"/>
    <ds:schemaRef ds:uri="d66499e0-4c91-4578-8354-3b1969263487"/>
    <ds:schemaRef ds:uri="http://purl.org/dc/dcmitype/"/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8088e9e2-a3a1-41fa-96cf-9d59ef33e2f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Abadi</vt:lpstr>
      <vt:lpstr>Aptos</vt:lpstr>
      <vt:lpstr>Aptos Display</vt:lpstr>
      <vt:lpstr>Arial</vt:lpstr>
      <vt:lpstr>Symbol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Elizabeth Van Wyk</dc:creator>
  <cp:lastModifiedBy>Elizabeth Van Wyk</cp:lastModifiedBy>
  <cp:revision>1</cp:revision>
  <dcterms:created xsi:type="dcterms:W3CDTF">2026-02-04T15:06:19Z</dcterms:created>
  <dcterms:modified xsi:type="dcterms:W3CDTF">2026-02-04T15:06:48Z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0x010100FA8E762C2E98F246AB6255D2C3811533</vt:lpwstr>
  </property>
  <property fmtid="{D5CDD505-2E9C-101B-9397-08002B2CF9AE}" pid="3" name="MediaServiceImageTags">
    <vt:lpwstr/>
  </property>
  <property fmtid="{D5CDD505-2E9C-101B-9397-08002B2CF9AE}" pid="4" name="Staff_x0020_Category">
    <vt:lpwstr/>
  </property>
  <property fmtid="{D5CDD505-2E9C-101B-9397-08002B2CF9AE}" pid="5" name="Staff Category">
    <vt:lpwstr/>
  </property>
</Properties>
</file>